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14"/>
  </p:notesMasterIdLst>
  <p:sldIdLst>
    <p:sldId id="257" r:id="rId2"/>
    <p:sldId id="268" r:id="rId3"/>
    <p:sldId id="267" r:id="rId4"/>
    <p:sldId id="275" r:id="rId5"/>
    <p:sldId id="276" r:id="rId6"/>
    <p:sldId id="277" r:id="rId7"/>
    <p:sldId id="278" r:id="rId8"/>
    <p:sldId id="266" r:id="rId9"/>
    <p:sldId id="272" r:id="rId10"/>
    <p:sldId id="294" r:id="rId11"/>
    <p:sldId id="295" r:id="rId12"/>
    <p:sldId id="29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3"/>
    <p:restoredTop sz="92789"/>
  </p:normalViewPr>
  <p:slideViewPr>
    <p:cSldViewPr snapToGrid="0" snapToObjects="1">
      <p:cViewPr varScale="1">
        <p:scale>
          <a:sx n="118" d="100"/>
          <a:sy n="118" d="100"/>
        </p:scale>
        <p:origin x="6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0F44EC-C34D-F74F-BE0B-90CCF22E1992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227957-8A28-074A-9EB3-5BCE8E008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29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3493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399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1926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87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304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376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903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500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64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25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42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B4597-53FD-DA4C-9DB2-4EF11CC278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EB61542-95B0-9942-B743-22DA60C521C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31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CD0B-DC6C-274F-8D1D-CCE5F2125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2DDFD-E21C-4646-A9DC-AD4EEDC23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Agenda Day-03:</a:t>
            </a:r>
          </a:p>
          <a:p>
            <a:pPr lvl="1"/>
            <a:r>
              <a:rPr lang="en-GB" dirty="0"/>
              <a:t>IAM </a:t>
            </a:r>
            <a:endParaRPr lang="en-GB" sz="1400" dirty="0"/>
          </a:p>
          <a:p>
            <a:pPr lvl="1"/>
            <a:r>
              <a:rPr lang="en-GB" dirty="0"/>
              <a:t>Users, Roles, Group</a:t>
            </a:r>
            <a:endParaRPr lang="en-GB" sz="1600" dirty="0"/>
          </a:p>
          <a:p>
            <a:pPr lvl="1"/>
            <a:r>
              <a:rPr lang="en-GB" dirty="0"/>
              <a:t>IAM policies </a:t>
            </a:r>
            <a:endParaRPr lang="en-GB" sz="1600" dirty="0"/>
          </a:p>
          <a:p>
            <a:pPr lvl="1"/>
            <a:r>
              <a:rPr lang="en-GB" dirty="0"/>
              <a:t>Intro to Serverless framework</a:t>
            </a:r>
          </a:p>
          <a:p>
            <a:pPr lvl="1"/>
            <a:r>
              <a:rPr lang="en-GB" dirty="0"/>
              <a:t>AWS Lambda 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824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74346-6714-B84D-8D02-5478F780C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CFDD1-B01E-0840-881B-787E0ED56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5856585" cy="3408465"/>
          </a:xfrm>
        </p:spPr>
        <p:txBody>
          <a:bodyPr>
            <a:normAutofit fontScale="85000" lnSpcReduction="10000"/>
          </a:bodyPr>
          <a:lstStyle/>
          <a:p>
            <a:r>
              <a:rPr lang="en-SG" dirty="0"/>
              <a:t>Event-Driven Architecture </a:t>
            </a:r>
          </a:p>
          <a:p>
            <a:pPr lvl="1"/>
            <a:r>
              <a:rPr lang="en-SG" dirty="0"/>
              <a:t>Lambda functions can be automatically triggered by other AWS services or called directly from any web or mobile app </a:t>
            </a:r>
          </a:p>
          <a:p>
            <a:r>
              <a:rPr lang="en-SG" dirty="0"/>
              <a:t>Triggered by Events </a:t>
            </a:r>
          </a:p>
          <a:p>
            <a:pPr lvl="1"/>
            <a:r>
              <a:rPr lang="en-SG" dirty="0"/>
              <a:t>These events could be changes made to data in an S3 bucket, or DynamoDB table. </a:t>
            </a:r>
          </a:p>
          <a:p>
            <a:r>
              <a:rPr lang="en-SG" dirty="0"/>
              <a:t>Triggered by User Requests </a:t>
            </a:r>
          </a:p>
          <a:p>
            <a:pPr lvl="1"/>
            <a:r>
              <a:rPr lang="en-SG" dirty="0"/>
              <a:t>You can use API Gateway to configure an HTTP endpoint allowing you to trigger your function at any time using an HTTP request. 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CFA29E-8196-5A47-A0FE-7F6FE588F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8164" y="804519"/>
            <a:ext cx="40259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09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6E922-D686-794A-8EFD-3984F975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1F684-28E0-C84C-9D0B-A8FAA8D5B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 fontScale="55000" lnSpcReduction="20000"/>
          </a:bodyPr>
          <a:lstStyle/>
          <a:p>
            <a:r>
              <a:rPr lang="en-SG" sz="1600" b="1" dirty="0"/>
              <a:t>Key Points to remembered:</a:t>
            </a:r>
          </a:p>
          <a:p>
            <a:r>
              <a:rPr lang="en-SG" sz="1600" dirty="0"/>
              <a:t>You are charged based the number of requests, their duration, and the amount of memory used by your Lambda function. </a:t>
            </a:r>
          </a:p>
          <a:p>
            <a:r>
              <a:rPr lang="en-SG" sz="1600" dirty="0"/>
              <a:t>Lambda </a:t>
            </a:r>
            <a:r>
              <a:rPr lang="en-SG" sz="1600" b="1" dirty="0"/>
              <a:t>scales out</a:t>
            </a:r>
            <a:r>
              <a:rPr lang="en-SG" sz="1600" dirty="0"/>
              <a:t>(not up) automatically</a:t>
            </a:r>
          </a:p>
          <a:p>
            <a:r>
              <a:rPr lang="en-SG" sz="1600" dirty="0"/>
              <a:t>Lambda functions are </a:t>
            </a:r>
            <a:r>
              <a:rPr lang="en-SG" sz="1600" b="1" dirty="0"/>
              <a:t>independent</a:t>
            </a:r>
            <a:r>
              <a:rPr lang="en-SG" sz="1600" dirty="0"/>
              <a:t> (1 event = 1 function)</a:t>
            </a:r>
          </a:p>
          <a:p>
            <a:r>
              <a:rPr lang="en-SG" sz="1600" dirty="0"/>
              <a:t>You can have </a:t>
            </a:r>
            <a:r>
              <a:rPr lang="en-SG" sz="1600" b="1" dirty="0"/>
              <a:t>multiple versions</a:t>
            </a:r>
            <a:r>
              <a:rPr lang="en-SG" sz="1600" dirty="0"/>
              <a:t> of your code inside lambda</a:t>
            </a:r>
          </a:p>
          <a:p>
            <a:r>
              <a:rPr lang="en-SG" sz="1600" dirty="0"/>
              <a:t>You are responsible for your code. Amazon is responsible for the hardware, </a:t>
            </a:r>
            <a:r>
              <a:rPr lang="en-SG" sz="1600" dirty="0" err="1"/>
              <a:t>os</a:t>
            </a:r>
            <a:r>
              <a:rPr lang="en-SG" sz="1600" dirty="0"/>
              <a:t>, security patching, antivirus, etc..</a:t>
            </a:r>
          </a:p>
          <a:p>
            <a:r>
              <a:rPr lang="en-SG" sz="1600" dirty="0"/>
              <a:t>Requests </a:t>
            </a:r>
          </a:p>
          <a:p>
            <a:pPr lvl="1"/>
            <a:r>
              <a:rPr lang="en-SG" sz="1400" dirty="0"/>
              <a:t>The first 1 million requests per month are free. </a:t>
            </a:r>
          </a:p>
          <a:p>
            <a:pPr lvl="1"/>
            <a:r>
              <a:rPr lang="en-SG" sz="1400" dirty="0"/>
              <a:t>$0.20 per month per 1 million requests. </a:t>
            </a:r>
          </a:p>
          <a:p>
            <a:r>
              <a:rPr lang="en-US" sz="1600" dirty="0"/>
              <a:t>Duration</a:t>
            </a:r>
          </a:p>
          <a:p>
            <a:pPr lvl="1"/>
            <a:r>
              <a:rPr lang="en-SG" sz="1400" dirty="0"/>
              <a:t>You are charged in 1 millisecond increments. </a:t>
            </a:r>
          </a:p>
          <a:p>
            <a:pPr lvl="1"/>
            <a:r>
              <a:rPr lang="en-SG" sz="1400" dirty="0"/>
              <a:t>The price depends on the amount of memory you allocate to your Lambda function. </a:t>
            </a:r>
          </a:p>
          <a:p>
            <a:r>
              <a:rPr lang="en-SG" sz="1600" dirty="0"/>
              <a:t>Price per GB-second</a:t>
            </a:r>
          </a:p>
          <a:p>
            <a:pPr lvl="1"/>
            <a:r>
              <a:rPr lang="en-SG" sz="1500" dirty="0"/>
              <a:t>$0.00001667 per GB-second. </a:t>
            </a:r>
          </a:p>
          <a:p>
            <a:pPr lvl="1"/>
            <a:r>
              <a:rPr lang="en-SG" sz="1500" dirty="0"/>
              <a:t>A function that uses 512MB and runs for 100ms. </a:t>
            </a:r>
          </a:p>
          <a:p>
            <a:pPr lvl="1"/>
            <a:r>
              <a:rPr lang="en-SG" sz="1500" dirty="0"/>
              <a:t>0.5GB X 0.1s = 0.05 GB-seconds. $0.0000000083 </a:t>
            </a:r>
          </a:p>
          <a:p>
            <a:pPr lvl="1"/>
            <a:r>
              <a:rPr lang="en-SG" sz="1500" dirty="0"/>
              <a:t>The first 400,000 GB-seconds per month are free. </a:t>
            </a:r>
          </a:p>
          <a:p>
            <a:pPr marL="457200" lvl="1" indent="0">
              <a:buNone/>
            </a:pPr>
            <a:endParaRPr lang="en-SG" sz="1400" dirty="0"/>
          </a:p>
          <a:p>
            <a:pPr marL="457200" lvl="1" indent="0">
              <a:buNone/>
            </a:pPr>
            <a:endParaRPr lang="en-SG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521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1DA11-2D8C-D34A-B479-F42142CBF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6A16A-B04D-444C-A43C-50274ED01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ctr"/>
            <a:r>
              <a:rPr lang="en-GB" dirty="0"/>
              <a:t>How to create an IAM user? </a:t>
            </a:r>
          </a:p>
          <a:p>
            <a:pPr fontAlgn="ctr"/>
            <a:r>
              <a:rPr lang="en-GB" dirty="0"/>
              <a:t>How to attach the role to IAM users?</a:t>
            </a:r>
          </a:p>
          <a:p>
            <a:pPr fontAlgn="ctr"/>
            <a:r>
              <a:rPr lang="en-GB" dirty="0"/>
              <a:t>How to write an  IAM policy using a policy generator ?</a:t>
            </a:r>
          </a:p>
          <a:p>
            <a:pPr fontAlgn="ctr"/>
            <a:r>
              <a:rPr lang="en-GB" dirty="0"/>
              <a:t>How to run </a:t>
            </a:r>
            <a:r>
              <a:rPr lang="en-GB"/>
              <a:t>lambda functions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3791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DA7F2-623D-C34D-9B0E-C5487343F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IAM Basics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555AD3-A89C-F74E-A5B7-BE9FE3BB67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8730" y="1968337"/>
            <a:ext cx="6913777" cy="384465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AA0B63D-DD32-A742-B4BA-C7D7825D1C21}"/>
              </a:ext>
            </a:extLst>
          </p:cNvPr>
          <p:cNvSpPr/>
          <p:nvPr/>
        </p:nvSpPr>
        <p:spPr>
          <a:xfrm>
            <a:off x="1451580" y="2431307"/>
            <a:ext cx="27210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dirty="0"/>
              <a:t>IAM stands for </a:t>
            </a:r>
            <a:r>
              <a:rPr lang="en-SG" b="1" dirty="0"/>
              <a:t>Identity Access Management</a:t>
            </a:r>
            <a:r>
              <a:rPr lang="en-SG" dirty="0"/>
              <a:t>. It is Global, you do not specify a region when dealing with IAM. When you create a user or group, this is created GLOBALLY. </a:t>
            </a:r>
          </a:p>
        </p:txBody>
      </p:sp>
    </p:spTree>
    <p:extLst>
      <p:ext uri="{BB962C8B-B14F-4D97-AF65-F5344CB8AC3E}">
        <p14:creationId xmlns:p14="http://schemas.microsoft.com/office/powerpoint/2010/main" val="164781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30AD-14A1-EB40-900B-0B1820C7D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20"/>
            <a:ext cx="9603275" cy="751012"/>
          </a:xfrm>
        </p:spPr>
        <p:txBody>
          <a:bodyPr>
            <a:normAutofit fontScale="90000"/>
          </a:bodyPr>
          <a:lstStyle/>
          <a:p>
            <a:r>
              <a:rPr lang="en-SG" dirty="0"/>
              <a:t>Users, Groups, and Roles </a:t>
            </a:r>
            <a:br>
              <a:rPr lang="en-SG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38FEF-107A-274B-9B19-6B265C4FE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97276"/>
            <a:ext cx="9603275" cy="3569070"/>
          </a:xfrm>
        </p:spPr>
        <p:txBody>
          <a:bodyPr>
            <a:normAutofit fontScale="55000" lnSpcReduction="20000"/>
          </a:bodyPr>
          <a:lstStyle/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r>
              <a:rPr lang="en-SG" dirty="0"/>
              <a:t>You can access the AWS platform in 3 ways:</a:t>
            </a:r>
          </a:p>
          <a:p>
            <a:pPr lvl="1"/>
            <a:r>
              <a:rPr lang="en-SG" dirty="0"/>
              <a:t>AWS Console </a:t>
            </a:r>
          </a:p>
          <a:p>
            <a:pPr lvl="1"/>
            <a:r>
              <a:rPr lang="en-SG" dirty="0"/>
              <a:t>Programmatically (Using the Command Line)</a:t>
            </a:r>
          </a:p>
          <a:p>
            <a:pPr lvl="1"/>
            <a:r>
              <a:rPr lang="en-SG" dirty="0"/>
              <a:t>Using the Software Developers Kit (SDK)</a:t>
            </a:r>
          </a:p>
          <a:p>
            <a:pPr marL="457200" lvl="1" indent="0">
              <a:buNone/>
            </a:pPr>
            <a:endParaRPr lang="en-S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853567-17C7-B54C-A530-DC0D33465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813193"/>
            <a:ext cx="5844747" cy="24207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F69D959-67C3-CA4D-B8D8-708FCDA296D3}"/>
              </a:ext>
            </a:extLst>
          </p:cNvPr>
          <p:cNvSpPr/>
          <p:nvPr/>
        </p:nvSpPr>
        <p:spPr>
          <a:xfrm flipH="1">
            <a:off x="7409792" y="1897276"/>
            <a:ext cx="352096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b="1" dirty="0">
                <a:latin typeface="Helvetica" pitchFamily="2" charset="0"/>
              </a:rPr>
              <a:t>IAM POLICY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b="1" dirty="0">
                <a:latin typeface="Helvetica" pitchFamily="2" charset="0"/>
              </a:rPr>
              <a:t>A document that defines one or more permissions.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Helvetica" pitchFamily="2" charset="0"/>
              </a:rPr>
              <a:t>An IAM policy can be attached to a user, group or role</a:t>
            </a:r>
            <a:r>
              <a:rPr lang="en-SG" b="1" dirty="0">
                <a:latin typeface="Helvetica" pitchFamily="2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Helvetica" pitchFamily="2" charset="0"/>
              </a:rPr>
              <a:t>JSON Format</a:t>
            </a:r>
          </a:p>
        </p:txBody>
      </p:sp>
    </p:spTree>
    <p:extLst>
      <p:ext uri="{BB962C8B-B14F-4D97-AF65-F5344CB8AC3E}">
        <p14:creationId xmlns:p14="http://schemas.microsoft.com/office/powerpoint/2010/main" val="3907724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414E0-8E31-FB4A-A024-052AA7D01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1D770A-E10E-A249-896C-D1734CDD3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8" y="804520"/>
            <a:ext cx="9854853" cy="515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591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BFD9B-8861-514E-ABC9-A38491565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BB7B7B-8834-9C44-8970-4739F23258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8" y="691978"/>
            <a:ext cx="9842497" cy="540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538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719A0-FBF8-DC46-9099-CB712B3C5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E8B9-8E23-CC46-B069-5F0EF1C91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12CC8A-4EDE-C742-A8F7-FC0DB3107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75" y="409103"/>
            <a:ext cx="11742529" cy="536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12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43D0C-C4B6-6E4B-B606-5DB4EAEB6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4D0DF-1725-E542-8BC7-3B2E0AD11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2E487F-B4F9-F543-B281-EA141A3A2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58" y="407773"/>
            <a:ext cx="10367320" cy="531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73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F4FE-0716-3D46-9829-56571D169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134B56-8B94-6C4E-8AF2-216462318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1853754"/>
            <a:ext cx="2865889" cy="19521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7AC5E7-8B94-354E-95D6-8C0970C4536C}"/>
              </a:ext>
            </a:extLst>
          </p:cNvPr>
          <p:cNvSpPr txBox="1"/>
          <p:nvPr/>
        </p:nvSpPr>
        <p:spPr>
          <a:xfrm>
            <a:off x="1451577" y="3805881"/>
            <a:ext cx="318348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Serverless compute</a:t>
            </a:r>
          </a:p>
          <a:p>
            <a:endParaRPr lang="en-US" sz="1600" dirty="0"/>
          </a:p>
          <a:p>
            <a:r>
              <a:rPr lang="en-SG" sz="1600" dirty="0"/>
              <a:t>Run your code in AWS without provisioning any servers. Lambda takes care of everything required to run your code, including the runtime environment. 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3D726D-ECB6-F841-B4B2-585125E33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262" y="1853753"/>
            <a:ext cx="2899899" cy="19521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DBAEB9-73B8-9D4F-B2BE-A7C3D64A4733}"/>
              </a:ext>
            </a:extLst>
          </p:cNvPr>
          <p:cNvSpPr txBox="1"/>
          <p:nvPr/>
        </p:nvSpPr>
        <p:spPr>
          <a:xfrm>
            <a:off x="4786261" y="3849792"/>
            <a:ext cx="289989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Supported Language</a:t>
            </a:r>
          </a:p>
          <a:p>
            <a:endParaRPr lang="en-US" dirty="0"/>
          </a:p>
          <a:p>
            <a:r>
              <a:rPr lang="en-SG" sz="1600" dirty="0"/>
              <a:t>Java, Go, PowerShell, Node.js, C#, Python, and Ruby. Upload your code to Lambda and you are good to go! 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DB76D0-E2FA-CA43-90DB-B67D5272C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2440" y="1853753"/>
            <a:ext cx="2872414" cy="19521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A763BA-25A7-F347-A7F6-DA7022FC3CD9}"/>
              </a:ext>
            </a:extLst>
          </p:cNvPr>
          <p:cNvSpPr txBox="1"/>
          <p:nvPr/>
        </p:nvSpPr>
        <p:spPr>
          <a:xfrm>
            <a:off x="8077947" y="3849792"/>
            <a:ext cx="297690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Enterprise Features</a:t>
            </a:r>
          </a:p>
          <a:p>
            <a:endParaRPr lang="en-US" dirty="0"/>
          </a:p>
          <a:p>
            <a:r>
              <a:rPr lang="en-SG" sz="1600" dirty="0"/>
              <a:t>Auto-scaling and high availability are already baked-in to the Lambda service.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699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741-A54F-E749-B46B-7F04636D3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Architecture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9A38CB-4DEE-A046-A41D-8BB5EC53AE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1346886"/>
            <a:ext cx="9603274" cy="460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38893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{779D578F-349E-0A4B-A2BE-95D9F165B000}tf10001119</Template>
  <TotalTime>2165</TotalTime>
  <Words>456</Words>
  <Application>Microsoft Macintosh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Gill Sans MT</vt:lpstr>
      <vt:lpstr>Helvetica</vt:lpstr>
      <vt:lpstr>Gallery</vt:lpstr>
      <vt:lpstr>AWS</vt:lpstr>
      <vt:lpstr>IAM Basics</vt:lpstr>
      <vt:lpstr>Users, Groups, and Roles  </vt:lpstr>
      <vt:lpstr>PowerPoint Presentation</vt:lpstr>
      <vt:lpstr>PowerPoint Presentation</vt:lpstr>
      <vt:lpstr>PowerPoint Presentation</vt:lpstr>
      <vt:lpstr>PowerPoint Presentation</vt:lpstr>
      <vt:lpstr>LAMBDA</vt:lpstr>
      <vt:lpstr>Basic Architecture</vt:lpstr>
      <vt:lpstr>PowerPoint Presentation</vt:lpstr>
      <vt:lpstr>PowerPoint Presentation</vt:lpstr>
      <vt:lpstr>Hands-on 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</dc:title>
  <dc:creator>muthuramanathanm@gmail.com</dc:creator>
  <cp:lastModifiedBy>muthuramanathanm@gmail.com</cp:lastModifiedBy>
  <cp:revision>194</cp:revision>
  <dcterms:created xsi:type="dcterms:W3CDTF">2021-05-23T02:50:16Z</dcterms:created>
  <dcterms:modified xsi:type="dcterms:W3CDTF">2022-03-08T11:23:42Z</dcterms:modified>
</cp:coreProperties>
</file>

<file path=docProps/thumbnail.jpeg>
</file>